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75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5" r:id="rId14"/>
    <p:sldId id="287" r:id="rId15"/>
    <p:sldId id="28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602">
          <p15:clr>
            <a:srgbClr val="A4A3A4"/>
          </p15:clr>
        </p15:guide>
        <p15:guide id="6" orient="horz" pos="799">
          <p15:clr>
            <a:srgbClr val="A4A3A4"/>
          </p15:clr>
        </p15:guide>
        <p15:guide id="7" orient="horz" pos="3113">
          <p15:clr>
            <a:srgbClr val="A4A3A4"/>
          </p15:clr>
        </p15:guide>
        <p15:guide id="8" pos="158">
          <p15:clr>
            <a:srgbClr val="A4A3A4"/>
          </p15:clr>
        </p15:guide>
        <p15:guide id="9" pos="5615">
          <p15:clr>
            <a:srgbClr val="A4A3A4"/>
          </p15:clr>
        </p15:guide>
        <p15:guide id="10" pos="496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Ferris" initials="AF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DDE"/>
    <a:srgbClr val="C2CD23"/>
    <a:srgbClr val="DA4D5C"/>
    <a:srgbClr val="ED2B42"/>
    <a:srgbClr val="FCDB95"/>
    <a:srgbClr val="CCCED0"/>
    <a:srgbClr val="FDEDCA"/>
    <a:srgbClr val="C4CFDA"/>
    <a:srgbClr val="88A0B5"/>
    <a:srgbClr val="F3C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2" autoAdjust="0"/>
    <p:restoredTop sz="86784" autoAdjust="0"/>
  </p:normalViewPr>
  <p:slideViewPr>
    <p:cSldViewPr showGuides="1">
      <p:cViewPr varScale="1">
        <p:scale>
          <a:sx n="141" d="100"/>
          <a:sy n="141" d="100"/>
        </p:scale>
        <p:origin x="594" y="120"/>
      </p:cViewPr>
      <p:guideLst>
        <p:guide orient="horz" pos="164"/>
        <p:guide orient="horz" pos="1117"/>
        <p:guide orient="horz" pos="4156"/>
        <p:guide orient="horz" pos="4065"/>
        <p:guide orient="horz" pos="602"/>
        <p:guide orient="horz" pos="799"/>
        <p:guide orient="horz" pos="3113"/>
        <p:guide pos="158"/>
        <p:guide pos="5615"/>
        <p:guide pos="49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EE0E7-875B-472D-82FD-0921116ED9FC}" type="datetimeFigureOut">
              <a:rPr lang="en-US" smtClean="0"/>
              <a:pPr/>
              <a:t>10/9/2016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EB80C-3D5D-4036-876C-B3AB82BF204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701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1970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1696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794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8142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1326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831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74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EB80C-3D5D-4036-876C-B3AB82BF204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884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071538" y="0"/>
            <a:ext cx="8072462" cy="57864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31912" y="285729"/>
            <a:ext cx="7704138" cy="100013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3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1912" y="1285860"/>
            <a:ext cx="7704137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Heading | Use Line Dividers To Separate Headings (Shift \)</a:t>
            </a:r>
            <a:endParaRPr lang="en-AU" dirty="0"/>
          </a:p>
        </p:txBody>
      </p:sp>
      <p:sp>
        <p:nvSpPr>
          <p:cNvPr id="11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3428992" y="5286388"/>
            <a:ext cx="5572133" cy="285752"/>
          </a:xfrm>
        </p:spPr>
        <p:txBody>
          <a:bodyPr lIns="0" tIns="0" rIns="0" bIns="0" anchor="t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UNIT OR PROGRAM NAME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2" name="Content Placeholder 25"/>
          <p:cNvSpPr>
            <a:spLocks noGrp="1"/>
          </p:cNvSpPr>
          <p:nvPr>
            <p:ph sz="quarter" idx="12" hasCustomPrompt="1"/>
          </p:nvPr>
        </p:nvSpPr>
        <p:spPr>
          <a:xfrm>
            <a:off x="3428992" y="5000636"/>
            <a:ext cx="5572133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/>
              <a:t>AUTHOR’S NAME | TITLE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8055033" y="5819652"/>
            <a:ext cx="985150" cy="985150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/>
              <a:t>Insert      Partner Logo </a:t>
            </a:r>
            <a:br>
              <a:rPr lang="en-AU" dirty="0"/>
            </a:br>
            <a:r>
              <a:rPr lang="en-AU" dirty="0"/>
              <a:t>- Delete if not required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61938" y="5715016"/>
            <a:ext cx="1612106" cy="789289"/>
            <a:chOff x="261938" y="5715016"/>
            <a:chExt cx="1612106" cy="789289"/>
          </a:xfrm>
        </p:grpSpPr>
        <p:sp>
          <p:nvSpPr>
            <p:cNvPr id="18" name="Rectangle 17"/>
            <p:cNvSpPr/>
            <p:nvPr userDrawn="1"/>
          </p:nvSpPr>
          <p:spPr>
            <a:xfrm flipH="1">
              <a:off x="261938" y="5715016"/>
              <a:ext cx="1612106" cy="789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 descr="USY_MB1_rgb_Reversed_Standard_Logo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33773" y="5890063"/>
              <a:ext cx="1268436" cy="43919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7" y="1773238"/>
            <a:ext cx="4270375" cy="4513281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1"/>
            <a:ext cx="4392613" cy="428644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Caption copy goes here</a:t>
            </a:r>
            <a:endParaRPr lang="en-AU" dirty="0"/>
          </a:p>
        </p:txBody>
      </p:sp>
      <p:sp>
        <p:nvSpPr>
          <p:cNvPr id="12" name="Table Placeholder 11"/>
          <p:cNvSpPr>
            <a:spLocks noGrp="1"/>
          </p:cNvSpPr>
          <p:nvPr>
            <p:ph type="tbl" sz="quarter" idx="16" hasCustomPrompt="1"/>
          </p:nvPr>
        </p:nvSpPr>
        <p:spPr>
          <a:xfrm>
            <a:off x="250826" y="1764138"/>
            <a:ext cx="4319004" cy="3950861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baseline="0"/>
            </a:lvl1pPr>
          </a:lstStyle>
          <a:p>
            <a:r>
              <a:rPr lang="en-AU" dirty="0"/>
              <a:t>PLACE TABLE HERE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50825" y="6143643"/>
            <a:ext cx="4392613" cy="165082"/>
          </a:xfrm>
        </p:spPr>
        <p:txBody>
          <a:bodyPr anchor="ctr">
            <a:noAutofit/>
          </a:bodyPr>
          <a:lstStyle>
            <a:lvl1pPr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SOURCE: XYZ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8" y="1773238"/>
            <a:ext cx="4270375" cy="4513281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1"/>
            <a:ext cx="4392613" cy="428644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Caption copy goes here</a:t>
            </a:r>
            <a:endParaRPr lang="en-AU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50825" y="6143643"/>
            <a:ext cx="4392613" cy="165082"/>
          </a:xfrm>
        </p:spPr>
        <p:txBody>
          <a:bodyPr anchor="ctr">
            <a:noAutofit/>
          </a:bodyPr>
          <a:lstStyle>
            <a:lvl1pPr>
              <a:buNone/>
              <a:defRPr sz="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SOURCE: XYZ</a:t>
            </a:r>
            <a:endParaRPr lang="en-AU" dirty="0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0825" y="1764139"/>
            <a:ext cx="4321175" cy="3950860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 dirty="0"/>
              <a:t>PLACE CHART HERE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50826" y="1773238"/>
            <a:ext cx="8662988" cy="4679949"/>
          </a:xfrm>
        </p:spPr>
        <p:txBody>
          <a:bodyPr anchor="t"/>
          <a:lstStyle>
            <a:lvl1pPr marL="174625" marR="0" indent="-174625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AU" dirty="0"/>
              <a:t>PLACE IMAGE HERE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4" y="1773237"/>
            <a:ext cx="4321176" cy="4535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73237"/>
            <a:ext cx="4270375" cy="4535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 userDrawn="1"/>
        </p:nvSpPr>
        <p:spPr>
          <a:xfrm>
            <a:off x="1071538" y="0"/>
            <a:ext cx="8072462" cy="578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31912" y="285729"/>
            <a:ext cx="7704138" cy="1000132"/>
          </a:xfrm>
        </p:spPr>
        <p:txBody>
          <a:bodyPr>
            <a:normAutofit/>
          </a:bodyPr>
          <a:lstStyle>
            <a:lvl1pPr algn="l">
              <a:lnSpc>
                <a:spcPts val="31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1912" y="1285860"/>
            <a:ext cx="7704137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Heading | Use Line Dividers To Separate Headings (Shift \)</a:t>
            </a:r>
            <a:endParaRPr lang="en-AU" dirty="0"/>
          </a:p>
        </p:txBody>
      </p:sp>
      <p:sp>
        <p:nvSpPr>
          <p:cNvPr id="13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3428992" y="5286388"/>
            <a:ext cx="5572133" cy="285752"/>
          </a:xfrm>
        </p:spPr>
        <p:txBody>
          <a:bodyPr lIns="0" tIns="0" rIns="0" bIns="0" anchor="t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UNIT OR PROGRAM NAME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20" name="Content Placeholder 25"/>
          <p:cNvSpPr>
            <a:spLocks noGrp="1"/>
          </p:cNvSpPr>
          <p:nvPr>
            <p:ph sz="quarter" idx="12" hasCustomPrompt="1"/>
          </p:nvPr>
        </p:nvSpPr>
        <p:spPr>
          <a:xfrm>
            <a:off x="3428992" y="5000636"/>
            <a:ext cx="5572133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tx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/>
              <a:t>AUTHOR’S NAME | TITLE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8055033" y="5819652"/>
            <a:ext cx="985150" cy="985150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/>
              <a:t>Insert      Partner Logo </a:t>
            </a:r>
            <a:br>
              <a:rPr lang="en-AU" dirty="0"/>
            </a:br>
            <a:r>
              <a:rPr lang="en-AU" dirty="0"/>
              <a:t>- Delete if not required</a:t>
            </a:r>
          </a:p>
        </p:txBody>
      </p:sp>
      <p:sp>
        <p:nvSpPr>
          <p:cNvPr id="16" name="Rectangle 15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 userDrawn="1"/>
        </p:nvSpPr>
        <p:spPr>
          <a:xfrm flipH="1">
            <a:off x="261938" y="5715016"/>
            <a:ext cx="1612106" cy="789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 descr="USY_MB1_rgb_Reversed_Standard_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3773" y="5890063"/>
            <a:ext cx="1268436" cy="4391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ecture_theatre.jpg"/>
          <p:cNvPicPr>
            <a:picLocks noChangeAspect="1"/>
          </p:cNvPicPr>
          <p:nvPr userDrawn="1"/>
        </p:nvPicPr>
        <p:blipFill>
          <a:blip r:embed="rId2" cstate="print"/>
          <a:srcRect l="5985" t="6510" r="12702" b="13737"/>
          <a:stretch>
            <a:fillRect/>
          </a:stretch>
        </p:blipFill>
        <p:spPr>
          <a:xfrm flipH="1">
            <a:off x="0" y="3357562"/>
            <a:ext cx="9144000" cy="350043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0"/>
            <a:ext cx="9144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720" y="285729"/>
            <a:ext cx="8750330" cy="1000132"/>
          </a:xfrm>
        </p:spPr>
        <p:txBody>
          <a:bodyPr>
            <a:normAutofit/>
          </a:bodyPr>
          <a:lstStyle>
            <a:lvl1pPr algn="l">
              <a:lnSpc>
                <a:spcPts val="3100"/>
              </a:lnSpc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720" y="1285860"/>
            <a:ext cx="8750329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Heading | Use Line Dividers To Separate Headings (Shift \)</a:t>
            </a:r>
            <a:endParaRPr lang="en-AU" dirty="0"/>
          </a:p>
        </p:txBody>
      </p:sp>
      <p:sp>
        <p:nvSpPr>
          <p:cNvPr id="19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250826" y="3000372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UNIT OR PROGRAM NAME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20" name="Content Placeholder 25"/>
          <p:cNvSpPr>
            <a:spLocks noGrp="1"/>
          </p:cNvSpPr>
          <p:nvPr>
            <p:ph sz="quarter" idx="12" hasCustomPrompt="1"/>
          </p:nvPr>
        </p:nvSpPr>
        <p:spPr>
          <a:xfrm>
            <a:off x="250826" y="2714620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/>
              <a:t>AUTHOR’S NAME | TITLE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7514706" y="5112818"/>
            <a:ext cx="1399108" cy="1399108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/>
              <a:t>Insert Partner Logo </a:t>
            </a:r>
            <a:br>
              <a:rPr lang="en-AU" dirty="0"/>
            </a:br>
            <a:r>
              <a:rPr lang="en-AU" dirty="0"/>
              <a:t>- Delete if not required</a:t>
            </a:r>
          </a:p>
        </p:txBody>
      </p:sp>
      <p:sp>
        <p:nvSpPr>
          <p:cNvPr id="13" name="Rectangle 12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 flipH="1">
            <a:off x="261938" y="5715016"/>
            <a:ext cx="1612106" cy="789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8" name="Picture 17" descr="USY_MB1_rgb_Reversed_Standard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3773" y="5890063"/>
            <a:ext cx="1268436" cy="4391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quad copy.jpg"/>
          <p:cNvPicPr>
            <a:picLocks noChangeAspect="1"/>
          </p:cNvPicPr>
          <p:nvPr userDrawn="1"/>
        </p:nvPicPr>
        <p:blipFill>
          <a:blip r:embed="rId2" cstate="print"/>
          <a:srcRect l="1322" r="21189" b="22059"/>
          <a:stretch>
            <a:fillRect/>
          </a:stretch>
        </p:blipFill>
        <p:spPr>
          <a:xfrm flipH="1">
            <a:off x="0" y="3071810"/>
            <a:ext cx="9144000" cy="37861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ltGray">
          <a:xfrm>
            <a:off x="0" y="0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5720" y="285729"/>
            <a:ext cx="8750330" cy="1000132"/>
          </a:xfrm>
        </p:spPr>
        <p:txBody>
          <a:bodyPr>
            <a:normAutofit/>
          </a:bodyPr>
          <a:lstStyle>
            <a:lvl1pPr algn="l">
              <a:lnSpc>
                <a:spcPts val="31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720" y="1285860"/>
            <a:ext cx="8750329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Heading | Use Line Dividers To Separate Headings (Shift \)</a:t>
            </a:r>
            <a:endParaRPr lang="en-AU" dirty="0"/>
          </a:p>
        </p:txBody>
      </p:sp>
      <p:sp>
        <p:nvSpPr>
          <p:cNvPr id="15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250826" y="3000372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tx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UNIT OR PROGRAM NAME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6" name="Content Placeholder 25"/>
          <p:cNvSpPr>
            <a:spLocks noGrp="1"/>
          </p:cNvSpPr>
          <p:nvPr>
            <p:ph sz="quarter" idx="12" hasCustomPrompt="1"/>
          </p:nvPr>
        </p:nvSpPr>
        <p:spPr>
          <a:xfrm>
            <a:off x="250826" y="2714620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tx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/>
              <a:t>AUTHOR’S NAME | TITLE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7514706" y="5112818"/>
            <a:ext cx="1399108" cy="1399108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/>
              <a:t>Insert Partner Logo </a:t>
            </a:r>
            <a:br>
              <a:rPr lang="en-AU" dirty="0"/>
            </a:br>
            <a:r>
              <a:rPr lang="en-AU" dirty="0"/>
              <a:t>- Delete if not required</a:t>
            </a:r>
          </a:p>
        </p:txBody>
      </p:sp>
      <p:sp>
        <p:nvSpPr>
          <p:cNvPr id="14" name="Rectangle 13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 flipH="1">
            <a:off x="261938" y="5715016"/>
            <a:ext cx="1612106" cy="789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USY_MB1_rgb_Reversed_Standard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3773" y="5890063"/>
            <a:ext cx="1268436" cy="4391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itle Slid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ience_lab copy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3246859"/>
            <a:ext cx="9144000" cy="361114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0"/>
            <a:ext cx="9144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5720" y="285729"/>
            <a:ext cx="8750330" cy="1000132"/>
          </a:xfrm>
        </p:spPr>
        <p:txBody>
          <a:bodyPr>
            <a:normAutofit/>
          </a:bodyPr>
          <a:lstStyle>
            <a:lvl1pPr algn="l">
              <a:lnSpc>
                <a:spcPts val="3100"/>
              </a:lnSpc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PRESENTATION TITLE HERE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5720" y="1285860"/>
            <a:ext cx="8750329" cy="50006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AU" sz="2000" b="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 Heading | Use Line Dividers To Separate Headings (Shift \)</a:t>
            </a:r>
            <a:endParaRPr lang="en-AU" dirty="0"/>
          </a:p>
        </p:txBody>
      </p:sp>
      <p:sp>
        <p:nvSpPr>
          <p:cNvPr id="14" name="Content Placeholder 25"/>
          <p:cNvSpPr>
            <a:spLocks noGrp="1"/>
          </p:cNvSpPr>
          <p:nvPr>
            <p:ph sz="quarter" idx="11" hasCustomPrompt="1"/>
          </p:nvPr>
        </p:nvSpPr>
        <p:spPr>
          <a:xfrm>
            <a:off x="250826" y="3000372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marL="174625" marR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marL="174625" marR="0" lvl="0" indent="-174625" algn="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UNIT OR PROGRAM NAME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5" name="Content Placeholder 25"/>
          <p:cNvSpPr>
            <a:spLocks noGrp="1"/>
          </p:cNvSpPr>
          <p:nvPr>
            <p:ph sz="quarter" idx="12" hasCustomPrompt="1"/>
          </p:nvPr>
        </p:nvSpPr>
        <p:spPr>
          <a:xfrm>
            <a:off x="250826" y="2714620"/>
            <a:ext cx="8750300" cy="285752"/>
          </a:xfrm>
        </p:spPr>
        <p:txBody>
          <a:bodyPr lIns="0" tIns="0" rIns="0" bIns="0" anchor="b" anchorCtr="0">
            <a:noAutofit/>
          </a:bodyPr>
          <a:lstStyle>
            <a:lvl1pPr algn="r">
              <a:buNone/>
              <a:defRPr sz="1400" baseline="0">
                <a:solidFill>
                  <a:schemeClr val="bg1"/>
                </a:solidFill>
              </a:defRPr>
            </a:lvl1pPr>
            <a:lvl2pPr algn="r">
              <a:buNone/>
              <a:defRPr/>
            </a:lvl2pPr>
            <a:lvl3pPr algn="r">
              <a:buNone/>
              <a:defRPr/>
            </a:lvl3pPr>
            <a:lvl4pPr algn="r">
              <a:buNone/>
              <a:defRPr/>
            </a:lvl4pPr>
            <a:lvl5pPr algn="r">
              <a:buNone/>
              <a:defRPr/>
            </a:lvl5pPr>
          </a:lstStyle>
          <a:p>
            <a:pPr lvl="0"/>
            <a:r>
              <a:rPr lang="en-US" dirty="0"/>
              <a:t>AUTHOR’S NAME | TITLE </a:t>
            </a:r>
            <a:r>
              <a:rPr lang="en-AU" dirty="0"/>
              <a:t>(Use Line Dividers)</a:t>
            </a:r>
            <a:endParaRPr lang="en-US" dirty="0"/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7514706" y="5112818"/>
            <a:ext cx="1399108" cy="1399108"/>
          </a:xfr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1000" baseline="0"/>
            </a:lvl1pPr>
          </a:lstStyle>
          <a:p>
            <a:r>
              <a:rPr lang="en-AU" dirty="0"/>
              <a:t>Insert Partner Logo </a:t>
            </a:r>
            <a:br>
              <a:rPr lang="en-AU" dirty="0"/>
            </a:br>
            <a:r>
              <a:rPr lang="en-AU" dirty="0"/>
              <a:t>- Delete if not required</a:t>
            </a:r>
          </a:p>
        </p:txBody>
      </p:sp>
      <p:sp>
        <p:nvSpPr>
          <p:cNvPr id="19" name="Rectangle 18"/>
          <p:cNvSpPr/>
          <p:nvPr userDrawn="1"/>
        </p:nvSpPr>
        <p:spPr bwMode="ltGray">
          <a:xfrm>
            <a:off x="1071536" y="4200304"/>
            <a:ext cx="2304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 flipH="1">
            <a:off x="261938" y="5715016"/>
            <a:ext cx="1612106" cy="789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 descr="USY_MB1_rgb_Reversed_Standard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33773" y="5890063"/>
            <a:ext cx="1268436" cy="4391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white">
          <a:xfrm>
            <a:off x="285719" y="1777496"/>
            <a:ext cx="7599393" cy="1080000"/>
          </a:xfrm>
        </p:spPr>
        <p:txBody>
          <a:bodyPr anchor="ctr">
            <a:normAutofit/>
          </a:bodyPr>
          <a:lstStyle>
            <a:lvl1pPr algn="l">
              <a:defRPr sz="2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DIVIDER  [1 line only]</a:t>
            </a:r>
            <a:endParaRPr lang="en-AU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1" hasCustomPrompt="1"/>
          </p:nvPr>
        </p:nvSpPr>
        <p:spPr bwMode="white">
          <a:xfrm>
            <a:off x="7893038" y="1777495"/>
            <a:ext cx="1143012" cy="1080000"/>
          </a:xfrm>
        </p:spPr>
        <p:txBody>
          <a:bodyPr anchor="ctr"/>
          <a:lstStyle>
            <a:lvl1pPr algn="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 bwMode="hidden">
          <a:xfrm>
            <a:off x="7893038" y="2857496"/>
            <a:ext cx="1144800" cy="142875"/>
          </a:xfrm>
        </p:spPr>
        <p:txBody>
          <a:bodyPr>
            <a:noAutofit/>
          </a:bodyPr>
          <a:lstStyle>
            <a:lvl1pPr algn="ctr">
              <a:buNone/>
              <a:defRPr sz="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Enter section number</a:t>
            </a:r>
            <a:endParaRPr lang="en-AU" dirty="0"/>
          </a:p>
        </p:txBody>
      </p:sp>
      <p:sp>
        <p:nvSpPr>
          <p:cNvPr id="32" name="Rectangle 31"/>
          <p:cNvSpPr/>
          <p:nvPr userDrawn="1"/>
        </p:nvSpPr>
        <p:spPr bwMode="white">
          <a:xfrm flipH="1">
            <a:off x="-5" y="5715016"/>
            <a:ext cx="9144001" cy="114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24627" y="5248014"/>
            <a:ext cx="1989919" cy="1359427"/>
            <a:chOff x="224627" y="5248014"/>
            <a:chExt cx="1989919" cy="1359427"/>
          </a:xfrm>
        </p:grpSpPr>
        <p:sp>
          <p:nvSpPr>
            <p:cNvPr id="33" name="Rectangle 32"/>
            <p:cNvSpPr/>
            <p:nvPr userDrawn="1"/>
          </p:nvSpPr>
          <p:spPr bwMode="ltGray">
            <a:xfrm>
              <a:off x="855117" y="5248014"/>
              <a:ext cx="1359429" cy="13594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224627" y="5966641"/>
              <a:ext cx="1267200" cy="640800"/>
              <a:chOff x="261938" y="5715016"/>
              <a:chExt cx="1612106" cy="789289"/>
            </a:xfrm>
          </p:grpSpPr>
          <p:sp>
            <p:nvSpPr>
              <p:cNvPr id="16" name="Rectangle 15"/>
              <p:cNvSpPr/>
              <p:nvPr userDrawn="1"/>
            </p:nvSpPr>
            <p:spPr>
              <a:xfrm flipH="1">
                <a:off x="261938" y="5715016"/>
                <a:ext cx="1612106" cy="7892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8" name="Picture 17" descr="USY_MB1_rgb_Reversed_Standard_Logo.png"/>
              <p:cNvPicPr>
                <a:picLocks noChangeAspect="1"/>
              </p:cNvPicPr>
              <p:nvPr userDrawn="1"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3773" y="5890063"/>
                <a:ext cx="1268436" cy="4391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U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black">
          <a:xfrm>
            <a:off x="285720" y="1777496"/>
            <a:ext cx="7599393" cy="1080000"/>
          </a:xfrm>
        </p:spPr>
        <p:txBody>
          <a:bodyPr anchor="ctr">
            <a:normAutofit/>
          </a:bodyPr>
          <a:lstStyle>
            <a:lvl1pPr algn="l">
              <a:defRPr sz="2800" b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SECTION DIVIDER  [1 line only]</a:t>
            </a:r>
            <a:endParaRPr lang="en-AU" dirty="0"/>
          </a:p>
        </p:txBody>
      </p:sp>
      <p:sp>
        <p:nvSpPr>
          <p:cNvPr id="13" name="Text Placeholder 12"/>
          <p:cNvSpPr>
            <a:spLocks noGrp="1"/>
          </p:cNvSpPr>
          <p:nvPr userDrawn="1">
            <p:ph type="body" sz="quarter" idx="11" hasCustomPrompt="1"/>
          </p:nvPr>
        </p:nvSpPr>
        <p:spPr bwMode="black">
          <a:xfrm>
            <a:off x="7893038" y="1777495"/>
            <a:ext cx="1143012" cy="1080000"/>
          </a:xfrm>
        </p:spPr>
        <p:txBody>
          <a:bodyPr anchor="ctr"/>
          <a:lstStyle>
            <a:lvl1pPr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  <a:endParaRPr lang="en-AU" dirty="0"/>
          </a:p>
        </p:txBody>
      </p:sp>
      <p:sp>
        <p:nvSpPr>
          <p:cNvPr id="12" name="Rectangle 11"/>
          <p:cNvSpPr/>
          <p:nvPr userDrawn="1"/>
        </p:nvSpPr>
        <p:spPr bwMode="white">
          <a:xfrm flipH="1">
            <a:off x="-5" y="5715016"/>
            <a:ext cx="9144001" cy="1142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 Placeholder 16"/>
          <p:cNvSpPr>
            <a:spLocks noGrp="1"/>
          </p:cNvSpPr>
          <p:nvPr userDrawn="1">
            <p:ph type="body" sz="quarter" idx="13" hasCustomPrompt="1"/>
          </p:nvPr>
        </p:nvSpPr>
        <p:spPr bwMode="hidden">
          <a:xfrm>
            <a:off x="7893038" y="2857496"/>
            <a:ext cx="1144800" cy="142875"/>
          </a:xfrm>
        </p:spPr>
        <p:txBody>
          <a:bodyPr>
            <a:noAutofit/>
          </a:bodyPr>
          <a:lstStyle>
            <a:lvl1pPr algn="ctr"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Enter section number</a:t>
            </a:r>
            <a:endParaRPr lang="en-AU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24627" y="5248014"/>
            <a:ext cx="1989919" cy="1359427"/>
            <a:chOff x="224627" y="5248014"/>
            <a:chExt cx="1989919" cy="1359427"/>
          </a:xfrm>
        </p:grpSpPr>
        <p:sp>
          <p:nvSpPr>
            <p:cNvPr id="18" name="Rectangle 17"/>
            <p:cNvSpPr/>
            <p:nvPr userDrawn="1"/>
          </p:nvSpPr>
          <p:spPr bwMode="ltGray">
            <a:xfrm>
              <a:off x="855117" y="5248014"/>
              <a:ext cx="1359429" cy="13594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9" name="Group 14"/>
            <p:cNvGrpSpPr/>
            <p:nvPr userDrawn="1"/>
          </p:nvGrpSpPr>
          <p:grpSpPr>
            <a:xfrm>
              <a:off x="224627" y="5966641"/>
              <a:ext cx="1267200" cy="640800"/>
              <a:chOff x="261938" y="5715016"/>
              <a:chExt cx="1612106" cy="789289"/>
            </a:xfrm>
          </p:grpSpPr>
          <p:sp>
            <p:nvSpPr>
              <p:cNvPr id="20" name="Rectangle 19"/>
              <p:cNvSpPr/>
              <p:nvPr userDrawn="1"/>
            </p:nvSpPr>
            <p:spPr>
              <a:xfrm flipH="1">
                <a:off x="261938" y="5715016"/>
                <a:ext cx="1612106" cy="78928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1" name="Picture 20" descr="USY_MB1_rgb_Reversed_Standard_Logo.png"/>
              <p:cNvPicPr>
                <a:picLocks noChangeAspect="1"/>
              </p:cNvPicPr>
              <p:nvPr userDrawn="1"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33773" y="5890063"/>
                <a:ext cx="1268436" cy="43919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773238"/>
            <a:ext cx="8662989" cy="4679949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  <a:lvl6pPr marL="1074738" indent="-174625">
              <a:buClr>
                <a:schemeClr val="accent1"/>
              </a:buClr>
              <a:defRPr sz="1600" baseline="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38" y="1783634"/>
            <a:ext cx="4270375" cy="4502885"/>
          </a:xfrm>
        </p:spPr>
        <p:txBody>
          <a:bodyPr/>
          <a:lstStyle>
            <a:lvl1pPr>
              <a:spcBef>
                <a:spcPts val="500"/>
              </a:spcBef>
              <a:spcAft>
                <a:spcPts val="500"/>
              </a:spcAft>
              <a:defRPr/>
            </a:lvl1pPr>
            <a:lvl2pPr>
              <a:spcBef>
                <a:spcPts val="500"/>
              </a:spcBef>
              <a:spcAft>
                <a:spcPts val="500"/>
              </a:spcAft>
              <a:defRPr/>
            </a:lvl2pPr>
            <a:lvl3pPr>
              <a:spcBef>
                <a:spcPts val="500"/>
              </a:spcBef>
              <a:spcAft>
                <a:spcPts val="500"/>
              </a:spcAft>
              <a:defRPr/>
            </a:lvl3pPr>
            <a:lvl4pPr>
              <a:spcBef>
                <a:spcPts val="500"/>
              </a:spcBef>
              <a:spcAft>
                <a:spcPts val="500"/>
              </a:spcAft>
              <a:defRPr/>
            </a:lvl4pPr>
            <a:lvl5pPr>
              <a:spcBef>
                <a:spcPts val="500"/>
              </a:spcBef>
              <a:spcAft>
                <a:spcPts val="500"/>
              </a:spcAft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250825" y="1773238"/>
            <a:ext cx="4321175" cy="3941761"/>
          </a:xfrm>
        </p:spPr>
        <p:txBody>
          <a:bodyPr anchor="t"/>
          <a:lstStyle>
            <a:lvl1pPr algn="ctr">
              <a:buNone/>
              <a:defRPr baseline="0"/>
            </a:lvl1pPr>
          </a:lstStyle>
          <a:p>
            <a:r>
              <a:rPr lang="en-AU" dirty="0"/>
              <a:t>PLACE IMAGE HERE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0825" y="5715000"/>
            <a:ext cx="4392613" cy="593725"/>
          </a:xfrm>
        </p:spPr>
        <p:txBody>
          <a:bodyPr anchor="t">
            <a:normAutofit/>
          </a:bodyPr>
          <a:lstStyle>
            <a:lvl1pPr>
              <a:buNone/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Caption copy goes here</a:t>
            </a:r>
            <a:endParaRPr lang="en-AU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268413"/>
            <a:ext cx="8662988" cy="485791"/>
          </a:xfrm>
        </p:spPr>
        <p:txBody>
          <a:bodyPr tIns="0" rIns="0" bIns="0" anchor="ctr"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 HEADING [1 line only]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invGray">
          <a:xfrm flipH="1">
            <a:off x="928662" y="260351"/>
            <a:ext cx="8001056" cy="954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7356" y="428604"/>
            <a:ext cx="7056457" cy="6334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SLIDE TITLE, FONT IN ARIAL 24PT  [1 line only]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4" y="1357297"/>
            <a:ext cx="8662989" cy="509589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AU" dirty="0"/>
              <a:t>Sixth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64605" y="6586742"/>
            <a:ext cx="249208" cy="2143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lang="en-AU" sz="9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EB0718A-1B3D-42D2-9A2B-FB6CFA4B4E8D}" type="slidenum">
              <a:rPr lang="en-AU" smtClean="0"/>
              <a:pPr/>
              <a:t>‹#›</a:t>
            </a:fld>
            <a:endParaRPr lang="en-AU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50825" y="6575651"/>
            <a:ext cx="867889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250825" y="260350"/>
            <a:ext cx="1612106" cy="789289"/>
            <a:chOff x="261938" y="5715016"/>
            <a:chExt cx="1612106" cy="789289"/>
          </a:xfrm>
        </p:grpSpPr>
        <p:sp>
          <p:nvSpPr>
            <p:cNvPr id="12" name="Rectangle 11"/>
            <p:cNvSpPr/>
            <p:nvPr userDrawn="1"/>
          </p:nvSpPr>
          <p:spPr>
            <a:xfrm flipH="1">
              <a:off x="261938" y="5715016"/>
              <a:ext cx="1612106" cy="7892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 descr="USY_MB1_rgb_Reversed_Standard_Logo.png"/>
            <p:cNvPicPr>
              <a:picLocks noChangeAspect="1"/>
            </p:cNvPicPr>
            <p:nvPr userDrawn="1"/>
          </p:nvPicPr>
          <p:blipFill>
            <a:blip r:embed="rId17" cstate="print"/>
            <a:stretch>
              <a:fillRect/>
            </a:stretch>
          </p:blipFill>
          <p:spPr>
            <a:xfrm>
              <a:off x="433773" y="5890063"/>
              <a:ext cx="1268436" cy="439194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107504" y="6559460"/>
            <a:ext cx="24352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Centre for Translational Data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  <p:sldLayoutId id="2147483663" r:id="rId5"/>
    <p:sldLayoutId id="2147483676" r:id="rId6"/>
    <p:sldLayoutId id="2147483675" r:id="rId7"/>
    <p:sldLayoutId id="2147483650" r:id="rId8"/>
    <p:sldLayoutId id="2147483669" r:id="rId9"/>
    <p:sldLayoutId id="2147483670" r:id="rId10"/>
    <p:sldLayoutId id="2147483671" r:id="rId11"/>
    <p:sldLayoutId id="2147483672" r:id="rId12"/>
    <p:sldLayoutId id="2147483652" r:id="rId13"/>
    <p:sldLayoutId id="2147483654" r:id="rId14"/>
    <p:sldLayoutId id="2147483655" r:id="rId15"/>
  </p:sldLayoutIdLst>
  <p:hf hdr="0" ftr="0" dt="0"/>
  <p:txStyles>
    <p:titleStyle>
      <a:lvl1pPr algn="r" defTabSz="914400" rtl="0" eaLnBrk="1" latinLnBrk="0" hangingPunct="1">
        <a:lnSpc>
          <a:spcPts val="2500"/>
        </a:lnSpc>
        <a:spcBef>
          <a:spcPct val="0"/>
        </a:spcBef>
        <a:buNone/>
        <a:defRPr sz="2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4625" indent="-174625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›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415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175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-"/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895350" indent="-177800" algn="l" defTabSz="914400" rtl="0" eaLnBrk="1" latinLnBrk="0" hangingPunct="1">
        <a:spcBef>
          <a:spcPts val="500"/>
        </a:spcBef>
        <a:spcAft>
          <a:spcPts val="500"/>
        </a:spcAft>
        <a:buClr>
          <a:schemeClr val="accent1"/>
        </a:buClr>
        <a:buFont typeface="Arial" pitchFamily="34" charset="0"/>
        <a:buChar char="•"/>
        <a:defRPr lang="en-AU" sz="1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074738" indent="-174625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Research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Image Recognition: Adversarial Examples in Deep Learning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AU" dirty="0"/>
              <a:t>CTDS – DS/Informatics Hub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AU" dirty="0"/>
              <a:t>R. Possas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101" y="1340768"/>
            <a:ext cx="8662989" cy="4679949"/>
          </a:xfrm>
        </p:spPr>
        <p:txBody>
          <a:bodyPr>
            <a:normAutofit/>
          </a:bodyPr>
          <a:lstStyle/>
          <a:p>
            <a:r>
              <a:rPr lang="en-US" sz="1600" dirty="0"/>
              <a:t>Adding noise that emphasizes the pixels in the image with the highest importance, so the resulting perturbation can likely lead to a misclassified result.</a:t>
            </a:r>
          </a:p>
          <a:p>
            <a:r>
              <a:rPr lang="en-US" sz="1600" dirty="0"/>
              <a:t>Maximizing the direction of the gradient calculation by multiplying each pixel of the image by the sign of the gradient vector of the desired image used as a perturbation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2908359"/>
            <a:ext cx="3438525" cy="447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1" y="3752802"/>
            <a:ext cx="2532369" cy="2175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59" y="3752802"/>
            <a:ext cx="2421693" cy="2175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341" y="3752802"/>
            <a:ext cx="3240360" cy="217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33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 Likelihood of </a:t>
            </a:r>
            <a:r>
              <a:rPr lang="en-US" dirty="0" err="1"/>
              <a:t>Adversarials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Among all 4 categories (Re-Focused, </a:t>
            </a:r>
            <a:r>
              <a:rPr lang="en-US" dirty="0" err="1"/>
              <a:t>Conaturally</a:t>
            </a:r>
            <a:r>
              <a:rPr lang="en-US" dirty="0"/>
              <a:t>, True and Benign) which one would more likely output a wrong label when perturbed?</a:t>
            </a:r>
          </a:p>
          <a:p>
            <a:r>
              <a:rPr lang="en-US" dirty="0"/>
              <a:t>Are there any intrinsic image characteristics that make them more susceptible to gradient perturbation ?</a:t>
            </a:r>
          </a:p>
          <a:p>
            <a:r>
              <a:rPr lang="en-US" dirty="0"/>
              <a:t>Does the perturbations have a specific region for each category that they will always try to exploit?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Turning network gradient exploitation into knowledge about how these complex and non-linear networks generalize.</a:t>
            </a:r>
          </a:p>
          <a:p>
            <a:r>
              <a:rPr lang="en-US" dirty="0"/>
              <a:t>Understanding image characteristics that make networks to give right/wrong outputs within classifications tasks.</a:t>
            </a:r>
          </a:p>
          <a:p>
            <a:r>
              <a:rPr lang="en-US" dirty="0"/>
              <a:t>Use adversarial example crafting as a resource for creating better regularization methods and, therefore, more robust deep learning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12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0531"/>
              </p:ext>
            </p:extLst>
          </p:nvPr>
        </p:nvGraphicFramePr>
        <p:xfrm>
          <a:off x="250825" y="4040359"/>
          <a:ext cx="86629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2528679804"/>
                    </a:ext>
                  </a:extLst>
                </a:gridCol>
                <a:gridCol w="2887663">
                  <a:extLst>
                    <a:ext uri="{9D8B030D-6E8A-4147-A177-3AD203B41FA5}">
                      <a16:colId xmlns:a16="http://schemas.microsoft.com/office/drawing/2014/main" val="21701595"/>
                    </a:ext>
                  </a:extLst>
                </a:gridCol>
                <a:gridCol w="2887663">
                  <a:extLst>
                    <a:ext uri="{9D8B030D-6E8A-4147-A177-3AD203B41FA5}">
                      <a16:colId xmlns:a16="http://schemas.microsoft.com/office/drawing/2014/main" val="300181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5 – Error</a:t>
                      </a:r>
                      <a:r>
                        <a:rPr lang="en-US" baseline="0" dirty="0"/>
                        <a:t>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1 – 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33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Adversarial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Conaturally</a:t>
                      </a:r>
                      <a:r>
                        <a:rPr lang="en-US" dirty="0"/>
                        <a:t> Adversarial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</a:t>
                      </a:r>
                      <a:r>
                        <a:rPr lang="en-US" baseline="0" dirty="0"/>
                        <a:t>-Focused Adversarial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3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Benign</a:t>
                      </a:r>
                      <a:r>
                        <a:rPr lang="en-US" baseline="0" dirty="0"/>
                        <a:t> Adversarial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91473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 - Fast Gradient Method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0824" y="1773238"/>
            <a:ext cx="8662989" cy="467994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74625" indent="-174625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›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defRPr lang="en-A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XYZ Total Images</a:t>
            </a:r>
          </a:p>
          <a:p>
            <a:r>
              <a:rPr lang="en-AU" dirty="0"/>
              <a:t>WYK Images for Each Category</a:t>
            </a:r>
          </a:p>
          <a:p>
            <a:r>
              <a:rPr lang="en-AU" dirty="0"/>
              <a:t>Steps size for the fast gradient method: 0.1234</a:t>
            </a:r>
          </a:p>
        </p:txBody>
      </p:sp>
    </p:spTree>
    <p:extLst>
      <p:ext uri="{BB962C8B-B14F-4D97-AF65-F5344CB8AC3E}">
        <p14:creationId xmlns:p14="http://schemas.microsoft.com/office/powerpoint/2010/main" val="427049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Iterative Fast Gradient 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260274"/>
              </p:ext>
            </p:extLst>
          </p:nvPr>
        </p:nvGraphicFramePr>
        <p:xfrm>
          <a:off x="250825" y="4040359"/>
          <a:ext cx="866298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2528679804"/>
                    </a:ext>
                  </a:extLst>
                </a:gridCol>
                <a:gridCol w="2887663">
                  <a:extLst>
                    <a:ext uri="{9D8B030D-6E8A-4147-A177-3AD203B41FA5}">
                      <a16:colId xmlns:a16="http://schemas.microsoft.com/office/drawing/2014/main" val="21701595"/>
                    </a:ext>
                  </a:extLst>
                </a:gridCol>
                <a:gridCol w="2887663">
                  <a:extLst>
                    <a:ext uri="{9D8B030D-6E8A-4147-A177-3AD203B41FA5}">
                      <a16:colId xmlns:a16="http://schemas.microsoft.com/office/drawing/2014/main" val="3001810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5 – Error</a:t>
                      </a:r>
                      <a:r>
                        <a:rPr lang="en-US" baseline="0" dirty="0"/>
                        <a:t>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 1 – 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33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Adversarial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38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Conaturally</a:t>
                      </a:r>
                      <a:r>
                        <a:rPr lang="en-US" dirty="0"/>
                        <a:t> Adversarial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13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</a:t>
                      </a:r>
                      <a:r>
                        <a:rPr lang="en-US" baseline="0" dirty="0"/>
                        <a:t>-Focused Adversarial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236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Benign</a:t>
                      </a:r>
                      <a:r>
                        <a:rPr lang="en-US" baseline="0" dirty="0"/>
                        <a:t> Adversarial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914735"/>
                  </a:ext>
                </a:extLst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250824" y="1773238"/>
            <a:ext cx="8662989" cy="467994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74625" indent="-174625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›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defRPr lang="en-A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XYZ Total Images</a:t>
            </a:r>
          </a:p>
          <a:p>
            <a:r>
              <a:rPr lang="en-AU" dirty="0"/>
              <a:t>WYK Images for Each Category</a:t>
            </a:r>
          </a:p>
          <a:p>
            <a:r>
              <a:rPr lang="en-AU" dirty="0"/>
              <a:t>Steps size for the fast gradient method: 0.1234</a:t>
            </a:r>
          </a:p>
        </p:txBody>
      </p:sp>
    </p:spTree>
    <p:extLst>
      <p:ext uri="{BB962C8B-B14F-4D97-AF65-F5344CB8AC3E}">
        <p14:creationId xmlns:p14="http://schemas.microsoft.com/office/powerpoint/2010/main" val="382252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824" y="1960596"/>
            <a:ext cx="8662989" cy="4248323"/>
          </a:xfrm>
        </p:spPr>
        <p:txBody>
          <a:bodyPr/>
          <a:lstStyle/>
          <a:p>
            <a:r>
              <a:rPr lang="en-US" dirty="0"/>
              <a:t>Smartphones and Computers have become increasingly powerful</a:t>
            </a:r>
          </a:p>
          <a:p>
            <a:r>
              <a:rPr lang="en-US" dirty="0"/>
              <a:t>Cameras sensors are ubiquitous</a:t>
            </a:r>
          </a:p>
          <a:p>
            <a:r>
              <a:rPr lang="en-US" dirty="0"/>
              <a:t>Machine Learning algorithms are able to run on portable devices</a:t>
            </a:r>
          </a:p>
          <a:p>
            <a:r>
              <a:rPr lang="en-US" dirty="0"/>
              <a:t>Data is growing exponentially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78" y="3645024"/>
            <a:ext cx="5324080" cy="28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80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“ Computer vision is an interdisciplinary field that deals with how computers can be made to gain high-level understanding from digital images or videos” </a:t>
            </a:r>
            <a:r>
              <a:rPr lang="pt-BR" dirty="0"/>
              <a:t>- 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4" y="2852936"/>
            <a:ext cx="7524328" cy="334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3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Evolution of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evolved from single perceptron to multi-layered networks (Convolutional Neural Nets)</a:t>
            </a:r>
          </a:p>
          <a:p>
            <a:r>
              <a:rPr lang="en-US" dirty="0"/>
              <a:t> Cloud Computing along with GPU power made it feasible to train complex algorithms</a:t>
            </a:r>
          </a:p>
          <a:p>
            <a:r>
              <a:rPr lang="en-US" dirty="0"/>
              <a:t>Highly-non linear models capable of generalizing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" y="3952604"/>
            <a:ext cx="3246323" cy="21406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98" y="4293096"/>
            <a:ext cx="4750044" cy="113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9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deep networks instead of shallow models with many layers not always fully connected.</a:t>
            </a:r>
          </a:p>
          <a:p>
            <a:r>
              <a:rPr lang="en-US" dirty="0"/>
              <a:t>Multiple processing layers, composed of multiple linear and non-linear transformations</a:t>
            </a:r>
          </a:p>
          <a:p>
            <a:r>
              <a:rPr lang="en-US" dirty="0"/>
              <a:t>Learns multiple levels of representation that correspond to different levels of abstraction; the levels from a hierarchy of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223" y="3988827"/>
            <a:ext cx="2898190" cy="25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Fooling a Deep Learning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Wide spread use of computer vision systems can be a threat if algorithms can be “fooled”</a:t>
            </a:r>
          </a:p>
          <a:p>
            <a:r>
              <a:rPr lang="en-US" dirty="0"/>
              <a:t>Deep Learning techniques are still a black box and generalization is not fully understood</a:t>
            </a:r>
          </a:p>
          <a:p>
            <a:r>
              <a:rPr lang="en-US" dirty="0"/>
              <a:t>Methods developed range from black box attacks to ones that require understanding of underlying algorithm structure.</a:t>
            </a:r>
          </a:p>
          <a:p>
            <a:r>
              <a:rPr lang="en-US" dirty="0"/>
              <a:t>Image and Speech recognition being used as “identification” methods in lots of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Are those systems safe?</a:t>
            </a:r>
          </a:p>
        </p:txBody>
      </p:sp>
    </p:spTree>
    <p:extLst>
      <p:ext uri="{BB962C8B-B14F-4D97-AF65-F5344CB8AC3E}">
        <p14:creationId xmlns:p14="http://schemas.microsoft.com/office/powerpoint/2010/main" val="70574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Examples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56" y="4149080"/>
            <a:ext cx="5457825" cy="2162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an Adversarial?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0824" y="1773238"/>
            <a:ext cx="8662989" cy="467994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74625" indent="-174625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›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indent="-18415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-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5350" indent="-177800" algn="l" defTabSz="914400" rtl="0" eaLnBrk="1" latinLnBrk="0" hangingPunct="1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Font typeface="Arial" pitchFamily="34" charset="0"/>
              <a:buChar char="•"/>
              <a:defRPr lang="en-A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74738" indent="-1746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Small Perturbations to images, usually not recognizable by humans, that completely changes the output label on a classification task</a:t>
            </a:r>
          </a:p>
          <a:p>
            <a:r>
              <a:rPr lang="en-AU" dirty="0"/>
              <a:t>Methods rely on transfer learning</a:t>
            </a:r>
          </a:p>
          <a:p>
            <a:r>
              <a:rPr lang="en-AU" dirty="0"/>
              <a:t>Uses gradient information from the targeted system to optimize pixel perturbation within images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1758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True Adversarial: Classified correctly at test time but on perturbing have been given a completely unrelated class label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Re-Focused Adversarial: A good percentage of images have completely unrelated labels, similar to above. But on looking closely at the image, one can notice the original image has a significant presence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Adversarial image creating can be split in four different categories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348880"/>
            <a:ext cx="3168352" cy="1598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666" y="4807983"/>
            <a:ext cx="3134494" cy="158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6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Categorization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err="1"/>
              <a:t>Conaturally</a:t>
            </a:r>
            <a:r>
              <a:rPr lang="en-US" sz="1600" dirty="0"/>
              <a:t> Adversarial: Labels having nuanced </a:t>
            </a:r>
            <a:r>
              <a:rPr lang="en-US" sz="1600" dirty="0" err="1"/>
              <a:t>synsets</a:t>
            </a:r>
            <a:r>
              <a:rPr lang="en-US" sz="1600" dirty="0"/>
              <a:t>, like dog and cat. Perturbed images of such labels mostly stay within the same family, genus or species.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Benign Adversarial: Sometimes wrongly label the top prediction of an image, more likely with a low probability. The adversarial example though, is classified correctly with relatively high confidence.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0718A-1B3D-42D2-9A2B-FB6CFA4B4E8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Adversarial image creating can be split in four different categories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237" y="2347112"/>
            <a:ext cx="3133923" cy="1766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4670505"/>
            <a:ext cx="3243577" cy="163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5798"/>
      </p:ext>
    </p:extLst>
  </p:cSld>
  <p:clrMapOvr>
    <a:masterClrMapping/>
  </p:clrMapOvr>
</p:sld>
</file>

<file path=ppt/theme/theme1.xml><?xml version="1.0" encoding="utf-8"?>
<a:theme xmlns:a="http://schemas.openxmlformats.org/drawingml/2006/main" name="UNIS Master">
  <a:themeElements>
    <a:clrScheme name="UNIS Master">
      <a:dk1>
        <a:sysClr val="windowText" lastClr="000000"/>
      </a:dk1>
      <a:lt1>
        <a:sysClr val="window" lastClr="FFFFFF"/>
      </a:lt1>
      <a:dk2>
        <a:srgbClr val="12416C"/>
      </a:dk2>
      <a:lt2>
        <a:srgbClr val="FBCD6B"/>
      </a:lt2>
      <a:accent1>
        <a:srgbClr val="CE1126"/>
      </a:accent1>
      <a:accent2>
        <a:srgbClr val="12416C"/>
      </a:accent2>
      <a:accent3>
        <a:srgbClr val="F9B72C"/>
      </a:accent3>
      <a:accent4>
        <a:srgbClr val="BBBDC0"/>
      </a:accent4>
      <a:accent5>
        <a:srgbClr val="E68892"/>
      </a:accent5>
      <a:accent6>
        <a:srgbClr val="88A0B5"/>
      </a:accent6>
      <a:hlink>
        <a:srgbClr val="0000FF"/>
      </a:hlink>
      <a:folHlink>
        <a:srgbClr val="0000FF"/>
      </a:folHlink>
    </a:clrScheme>
    <a:fontScheme name="UNIS_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710</Words>
  <Application>Microsoft Office PowerPoint</Application>
  <PresentationFormat>On-screen Show (4:3)</PresentationFormat>
  <Paragraphs>103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UNIS Master</vt:lpstr>
      <vt:lpstr>Research Methods</vt:lpstr>
      <vt:lpstr>Context</vt:lpstr>
      <vt:lpstr>Introduction</vt:lpstr>
      <vt:lpstr>The Evolution of Neural Networks</vt:lpstr>
      <vt:lpstr>Deep Learning</vt:lpstr>
      <vt:lpstr>Fooling a Deep Learning System</vt:lpstr>
      <vt:lpstr>Adversarial Examples</vt:lpstr>
      <vt:lpstr>Adversarial Categorization</vt:lpstr>
      <vt:lpstr>Adversarial Categorization</vt:lpstr>
      <vt:lpstr>Fast Gradient Sign Method</vt:lpstr>
      <vt:lpstr>Problems: Likelihood of Adversarials</vt:lpstr>
      <vt:lpstr>Contributions</vt:lpstr>
      <vt:lpstr>Results  - Fast Gradient Method</vt:lpstr>
      <vt:lpstr>Results – Iterative Fast Gradient Sign </vt:lpstr>
      <vt:lpstr>Conclusions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UNIS Template</dc:title>
  <dc:creator>PresentationStudio.com</dc:creator>
  <cp:lastModifiedBy>Rafael Possas</cp:lastModifiedBy>
  <cp:revision>179</cp:revision>
  <cp:lastPrinted>2016-09-21T02:35:34Z</cp:lastPrinted>
  <dcterms:created xsi:type="dcterms:W3CDTF">2010-01-29T23:28:42Z</dcterms:created>
  <dcterms:modified xsi:type="dcterms:W3CDTF">2016-10-09T06:38:06Z</dcterms:modified>
</cp:coreProperties>
</file>